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3" autoAdjust="0"/>
    <p:restoredTop sz="94628" autoAdjust="0"/>
  </p:normalViewPr>
  <p:slideViewPr>
    <p:cSldViewPr>
      <p:cViewPr varScale="1">
        <p:scale>
          <a:sx n="67" d="100"/>
          <a:sy n="67" d="100"/>
        </p:scale>
        <p:origin x="-9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koroszyt_programu_Microsoft_Office_Excel_2007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Ile razy?</c:v>
                </c:pt>
              </c:strCache>
            </c:strRef>
          </c:tx>
          <c:spPr>
            <a:scene3d>
              <a:camera prst="orthographicFront"/>
              <a:lightRig rig="sunset" dir="t"/>
            </a:scene3d>
            <a:sp3d prstMaterial="powder">
              <a:bevelT w="165100" prst="coolSlant"/>
            </a:sp3d>
          </c:spPr>
          <c:cat>
            <c:strRef>
              <c:f>Arkusz1!$A$2:$A$13</c:f>
              <c:strCache>
                <c:ptCount val="12"/>
                <c:pt idx="0">
                  <c:v>Owca</c:v>
                </c:pt>
                <c:pt idx="1">
                  <c:v>Lew</c:v>
                </c:pt>
                <c:pt idx="2">
                  <c:v>Osioł</c:v>
                </c:pt>
                <c:pt idx="3">
                  <c:v>Koza</c:v>
                </c:pt>
                <c:pt idx="4">
                  <c:v>Koń</c:v>
                </c:pt>
                <c:pt idx="5">
                  <c:v>Wielbłąd</c:v>
                </c:pt>
                <c:pt idx="6">
                  <c:v>Wąż</c:v>
                </c:pt>
                <c:pt idx="7">
                  <c:v>Szarańcza</c:v>
                </c:pt>
                <c:pt idx="8">
                  <c:v>Gołąb</c:v>
                </c:pt>
                <c:pt idx="9">
                  <c:v>Kruk</c:v>
                </c:pt>
                <c:pt idx="10">
                  <c:v>Żmija</c:v>
                </c:pt>
                <c:pt idx="11">
                  <c:v>Gazela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250</c:v>
                </c:pt>
                <c:pt idx="1">
                  <c:v>131</c:v>
                </c:pt>
                <c:pt idx="2">
                  <c:v>130</c:v>
                </c:pt>
                <c:pt idx="3">
                  <c:v>125</c:v>
                </c:pt>
                <c:pt idx="4">
                  <c:v>58</c:v>
                </c:pt>
                <c:pt idx="5">
                  <c:v>58</c:v>
                </c:pt>
                <c:pt idx="6">
                  <c:v>48</c:v>
                </c:pt>
                <c:pt idx="7">
                  <c:v>25</c:v>
                </c:pt>
                <c:pt idx="8">
                  <c:v>18</c:v>
                </c:pt>
                <c:pt idx="9">
                  <c:v>13</c:v>
                </c:pt>
                <c:pt idx="10">
                  <c:v>13</c:v>
                </c:pt>
                <c:pt idx="11">
                  <c:v>12</c:v>
                </c:pt>
              </c:numCache>
            </c:numRef>
          </c:val>
        </c:ser>
        <c:axId val="48208128"/>
        <c:axId val="48259840"/>
      </c:barChart>
      <c:catAx>
        <c:axId val="48208128"/>
        <c:scaling>
          <c:orientation val="minMax"/>
        </c:scaling>
        <c:axPos val="b"/>
        <c:numFmt formatCode="General" sourceLinked="1"/>
        <c:tickLblPos val="nextTo"/>
        <c:crossAx val="48259840"/>
        <c:crosses val="autoZero"/>
        <c:auto val="1"/>
        <c:lblAlgn val="ctr"/>
        <c:lblOffset val="100"/>
      </c:catAx>
      <c:valAx>
        <c:axId val="48259840"/>
        <c:scaling>
          <c:orientation val="minMax"/>
        </c:scaling>
        <c:axPos val="l"/>
        <c:majorGridlines/>
        <c:numFmt formatCode="General" sourceLinked="1"/>
        <c:tickLblPos val="nextTo"/>
        <c:crossAx val="48208128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</c:chart>
  <c:txPr>
    <a:bodyPr/>
    <a:lstStyle/>
    <a:p>
      <a:pPr>
        <a:defRPr sz="1801"/>
      </a:pPr>
      <a:endParaRPr lang="pl-P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F25EAB-D6BD-4170-A5BC-E0A1D5D21237}" type="datetimeFigureOut">
              <a:rPr lang="pl-PL"/>
              <a:pPr>
                <a:defRPr/>
              </a:pPr>
              <a:t>2011-12-20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D1B6DA-CFB2-4CD8-96BE-D927D203F2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536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32D1EE-3AF5-4657-8D1E-04A1060C6644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oliniowy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7A8D-3536-461F-91BD-B549CC9F8025}" type="datetimeFigureOut">
              <a:rPr lang="pl-PL"/>
              <a:pPr>
                <a:defRPr/>
              </a:pPr>
              <a:t>2011-12-20</a:t>
            </a:fld>
            <a:endParaRPr lang="pl-PL"/>
          </a:p>
        </p:txBody>
      </p:sp>
      <p:sp>
        <p:nvSpPr>
          <p:cNvPr id="8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EAA5B-E5AD-4EC8-8FDC-95EEC81E32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60208-C390-404D-95CA-DB0037E653CE}" type="datetimeFigureOut">
              <a:rPr lang="pl-PL"/>
              <a:pPr>
                <a:defRPr/>
              </a:pPr>
              <a:t>2011-12-20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DE6B-9121-4D1A-8019-1EE3121AA2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12E0-9057-4C92-978B-02FA837F8A8A}" type="datetimeFigureOut">
              <a:rPr lang="pl-PL"/>
              <a:pPr>
                <a:defRPr/>
              </a:pPr>
              <a:t>2011-12-20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5192-0B88-4A16-9013-6791CF04BA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1EFC3-4C25-4ADE-BB85-704AB40D42F4}" type="datetimeFigureOut">
              <a:rPr lang="pl-PL"/>
              <a:pPr>
                <a:defRPr/>
              </a:pPr>
              <a:t>2011-12-20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D35C-1229-4434-9C54-264D08BF2F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F3A7-4268-4EC5-9A44-A098CD5266C1}" type="datetimeFigureOut">
              <a:rPr lang="pl-PL"/>
              <a:pPr>
                <a:defRPr/>
              </a:pPr>
              <a:t>2011-12-20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9572-8B4D-45FB-9D5A-AC4BA6516B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7C366-ECBB-4D97-B999-6FAB9A6CF2C7}" type="datetimeFigureOut">
              <a:rPr lang="pl-PL"/>
              <a:pPr>
                <a:defRPr/>
              </a:pPr>
              <a:t>2011-12-20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67F5-5453-493D-9EBA-1874FAE344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oliniowy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54D0-32B2-4A88-858E-48E0E5CD09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daty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FB9F-E6C5-4DD0-9CA2-6A28E2633D32}" type="datetimeFigureOut">
              <a:rPr lang="pl-PL"/>
              <a:pPr>
                <a:defRPr/>
              </a:pPr>
              <a:t>2011-12-20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346D-81AE-4A03-9711-1AAA6C7AAAAA}" type="datetimeFigureOut">
              <a:rPr lang="pl-PL"/>
              <a:pPr>
                <a:defRPr/>
              </a:pPr>
              <a:t>2011-12-20</a:t>
            </a:fld>
            <a:endParaRPr lang="pl-PL"/>
          </a:p>
        </p:txBody>
      </p:sp>
      <p:sp>
        <p:nvSpPr>
          <p:cNvPr id="4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C695B-AFC5-4A27-A32D-D42D2EE9FD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D4B9-BECF-41E6-BEC2-4BF77EF3EA08}" type="datetimeFigureOut">
              <a:rPr lang="pl-PL"/>
              <a:pPr>
                <a:defRPr/>
              </a:pPr>
              <a:t>2011-12-20</a:t>
            </a:fld>
            <a:endParaRPr lang="pl-PL"/>
          </a:p>
        </p:txBody>
      </p:sp>
      <p:sp>
        <p:nvSpPr>
          <p:cNvPr id="3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232F-8644-492A-94F9-F111AA5DC6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E2B1-3917-4DA4-8D81-F5412D78F391}" type="datetimeFigureOut">
              <a:rPr lang="pl-PL"/>
              <a:pPr>
                <a:defRPr/>
              </a:pPr>
              <a:t>2011-12-20</a:t>
            </a:fld>
            <a:endParaRPr lang="pl-PL"/>
          </a:p>
        </p:txBody>
      </p:sp>
      <p:sp>
        <p:nvSpPr>
          <p:cNvPr id="6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EB01F-038A-482E-A6D8-B0AE328415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20931-04FB-489F-A877-B1D2F7C5A514}" type="datetimeFigureOut">
              <a:rPr lang="pl-PL"/>
              <a:pPr>
                <a:defRPr/>
              </a:pPr>
              <a:t>2011-12-20</a:t>
            </a:fld>
            <a:endParaRPr lang="pl-PL"/>
          </a:p>
        </p:txBody>
      </p:sp>
      <p:sp>
        <p:nvSpPr>
          <p:cNvPr id="6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8FCD2-DB50-45B1-88ED-10F939B85F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ekstu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B08809-724B-4FE5-B43B-E7F9A6630537}" type="datetimeFigureOut">
              <a:rPr lang="pl-PL"/>
              <a:pPr>
                <a:defRPr/>
              </a:pPr>
              <a:t>2011-12-20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2F342F-1719-4E7E-9555-D7997119F0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10" r:id="rId5"/>
    <p:sldLayoutId id="2147483705" r:id="rId6"/>
    <p:sldLayoutId id="2147483704" r:id="rId7"/>
    <p:sldLayoutId id="2147483711" r:id="rId8"/>
    <p:sldLayoutId id="2147483712" r:id="rId9"/>
    <p:sldLayoutId id="2147483703" r:id="rId10"/>
    <p:sldLayoutId id="2147483702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8000" smtClean="0"/>
              <a:t>Zwierzęta w Biblii</a:t>
            </a:r>
            <a:endParaRPr lang="pl-PL" sz="800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780"/>
            <a:ext cx="9144000" cy="6854442"/>
          </a:xfrm>
          <a:prstGeom prst="rect">
            <a:avLst/>
          </a:prstGeom>
          <a:ln>
            <a:noFill/>
          </a:ln>
          <a:effectLst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/>
              <a:t>A </a:t>
            </a:r>
            <a:r>
              <a:rPr lang="pl-PL" dirty="0"/>
              <a:t>gdy oni szli dalej wciąż rozmawiając, oto rydwan ognisty i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koni</a:t>
            </a:r>
            <a:r>
              <a:rPr lang="pl-PL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</a:t>
            </a:r>
            <a:r>
              <a:rPr lang="pl-PL" dirty="0"/>
              <a:t> ogniste oddzieliły ich od siebie i Eliasz wśród burzy wstąpił do nieba. 2 Ks. Królewska </a:t>
            </a:r>
            <a:r>
              <a:rPr lang="pl-PL" dirty="0" smtClean="0"/>
              <a:t>2:11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Koń</a:t>
            </a:r>
            <a:endParaRPr lang="pl-PL" sz="660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436096" y="332656"/>
            <a:ext cx="331236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Wspomniany w Biblii ok.60 razy</a:t>
            </a:r>
            <a:endParaRPr lang="pl-PL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976664" cy="33435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/>
              <a:t>Byli </a:t>
            </a:r>
            <a:r>
              <a:rPr lang="pl-PL" dirty="0"/>
              <a:t>wśród nich również trzej synowie </a:t>
            </a:r>
            <a:r>
              <a:rPr lang="pl-PL" dirty="0" err="1"/>
              <a:t>Serui</a:t>
            </a:r>
            <a:r>
              <a:rPr lang="pl-PL" dirty="0"/>
              <a:t>: </a:t>
            </a:r>
            <a:r>
              <a:rPr lang="pl-PL" dirty="0" err="1"/>
              <a:t>Joab</a:t>
            </a:r>
            <a:r>
              <a:rPr lang="pl-PL" dirty="0"/>
              <a:t>, </a:t>
            </a:r>
            <a:r>
              <a:rPr lang="pl-PL" dirty="0" err="1"/>
              <a:t>Abiszaj</a:t>
            </a:r>
            <a:r>
              <a:rPr lang="pl-PL" dirty="0"/>
              <a:t> i </a:t>
            </a:r>
            <a:r>
              <a:rPr lang="pl-PL" dirty="0" err="1"/>
              <a:t>Asahel</a:t>
            </a:r>
            <a:r>
              <a:rPr lang="pl-PL" dirty="0"/>
              <a:t>. </a:t>
            </a:r>
            <a:r>
              <a:rPr lang="pl-PL" dirty="0" err="1"/>
              <a:t>Asahel</a:t>
            </a:r>
            <a:r>
              <a:rPr lang="pl-PL" dirty="0"/>
              <a:t> był szybki jak dzika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gazela</a:t>
            </a:r>
            <a:r>
              <a:rPr lang="pl-PL" sz="1800" dirty="0"/>
              <a:t>. </a:t>
            </a:r>
            <a:r>
              <a:rPr lang="pl-PL" sz="1800" dirty="0" smtClean="0"/>
              <a:t>      2 </a:t>
            </a:r>
            <a:r>
              <a:rPr lang="pl-PL" sz="1800" dirty="0"/>
              <a:t>Ks. </a:t>
            </a:r>
            <a:r>
              <a:rPr lang="pl-PL" sz="1800" dirty="0" smtClean="0"/>
              <a:t>Samuela 2:18</a:t>
            </a: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Gazela</a:t>
            </a:r>
            <a:endParaRPr lang="pl-PL" sz="660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556946" cy="3601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/>
              <a:t>Bądźcie </a:t>
            </a:r>
            <a:r>
              <a:rPr lang="pl-PL" dirty="0"/>
              <a:t>trzeźwi, czuwajcie! Przeciwnik wasz, diabeł, chodzi wokoło jak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lew ryczący</a:t>
            </a:r>
            <a:r>
              <a:rPr lang="pl-PL" dirty="0"/>
              <a:t>, szukając kogo by pochłonąć. </a:t>
            </a:r>
            <a:r>
              <a:rPr lang="pl-PL" sz="1600" dirty="0"/>
              <a:t>1 List Piotra </a:t>
            </a:r>
            <a:r>
              <a:rPr lang="pl-PL" sz="1600" dirty="0" smtClean="0"/>
              <a:t>5:8</a:t>
            </a:r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Lew</a:t>
            </a:r>
            <a:endParaRPr lang="pl-PL" sz="660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508104" y="332656"/>
            <a:ext cx="295093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Wspomniany w Biblii 131 razy</a:t>
            </a:r>
            <a:endParaRPr lang="pl-PL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3" y="2925617"/>
            <a:ext cx="5616623" cy="3243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/>
              <a:t>Idź </a:t>
            </a:r>
            <a:r>
              <a:rPr lang="pl-PL" dirty="0"/>
              <a:t>do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mrówki</a:t>
            </a:r>
            <a:r>
              <a:rPr lang="pl-PL" dirty="0"/>
              <a:t>, </a:t>
            </a:r>
            <a:r>
              <a:rPr lang="pl-PL" dirty="0" err="1"/>
              <a:t>leniwcze</a:t>
            </a:r>
            <a:r>
              <a:rPr lang="pl-PL" dirty="0"/>
              <a:t>, przypatrz się jej postępowaniu, abyś zmądrzał</a:t>
            </a:r>
            <a:r>
              <a:rPr lang="pl-PL" dirty="0" smtClean="0"/>
              <a:t>. </a:t>
            </a:r>
            <a:r>
              <a:rPr lang="pl-PL" sz="1600" dirty="0" smtClean="0"/>
              <a:t>Przyp. Salomona 6:6</a:t>
            </a:r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Mrówka</a:t>
            </a:r>
            <a:endParaRPr lang="pl-PL" sz="660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07704" y="2540401"/>
            <a:ext cx="5796518" cy="3568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06400" y="1473200"/>
          <a:ext cx="833120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/>
              <a:t>	</a:t>
            </a:r>
            <a:r>
              <a:rPr lang="pl-PL" smtClean="0"/>
              <a:t>Wspomniane zwierzęta</a:t>
            </a:r>
            <a:endParaRPr lang="pl-PL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780"/>
            <a:ext cx="9144000" cy="6854442"/>
          </a:xfrm>
          <a:prstGeom prst="rect">
            <a:avLst/>
          </a:prstGeom>
          <a:ln>
            <a:noFill/>
          </a:ln>
          <a:effectLst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l-PL" smtClean="0">
                <a:ln>
                  <a:noFill/>
                </a:ln>
                <a:effectLst/>
                <a:latin typeface="Arial" charset="0"/>
              </a:rPr>
              <a:t>Prezentację wykonał: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pl-PL" smtClean="0">
              <a:latin typeface="Arial" charset="0"/>
            </a:endParaRPr>
          </a:p>
          <a:p>
            <a:r>
              <a:rPr lang="pl-PL" smtClean="0">
                <a:latin typeface="Arial" charset="0"/>
              </a:rPr>
              <a:t>Wiktor Pilak 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780"/>
            <a:ext cx="9144000" cy="6854442"/>
          </a:xfrm>
          <a:prstGeom prst="rect">
            <a:avLst/>
          </a:prstGeom>
          <a:ln>
            <a:noFill/>
          </a:ln>
          <a:effectLst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16386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smtClean="0"/>
              <a:t>Potem rzekł Bóg: Niech zaroją się wody mrowiem istot żywych, a ptactwo niech lata nad ziemia pod sklepieniem niebios! </a:t>
            </a:r>
          </a:p>
          <a:p>
            <a:r>
              <a:rPr lang="pl-PL" sz="2000" smtClean="0"/>
              <a:t>I stworzył Bóg wielkie potwory i wszelkie żywe, ruchliwe istoty, którymi zaroiły się wody, według ich rodzajów, nadto wszelkie ptactwo skrzydlate według rodzajów jego; i widział Bóg, ze to było dobre.</a:t>
            </a:r>
          </a:p>
          <a:p>
            <a:r>
              <a:rPr lang="pl-PL" sz="2000" smtClean="0"/>
              <a:t>Potem rzekł Bóg: Niech wyda ziemia istotę żywą według rodzaju jej: bydło, płazy i dzikie zwierzęta według rodzajów ich. I tak się stało. 					1 Księga Mojżeszowa 1:20-22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0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pl-PL" sz="60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pl-PL" sz="60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Stworzenie zwierząt</a:t>
            </a:r>
            <a:endParaRPr lang="pl-PL" sz="60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/>
              <a:t> </a:t>
            </a:r>
            <a:r>
              <a:rPr lang="pl-PL" dirty="0"/>
              <a:t>A </a:t>
            </a:r>
            <a:r>
              <a:rPr lang="pl-PL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wąż</a:t>
            </a:r>
            <a:r>
              <a:rPr lang="pl-PL" dirty="0" smtClean="0"/>
              <a:t> był </a:t>
            </a:r>
            <a:r>
              <a:rPr lang="pl-PL" dirty="0"/>
              <a:t>chytrzejszy </a:t>
            </a:r>
            <a:r>
              <a:rPr lang="pl-PL" dirty="0" smtClean="0"/>
              <a:t>niż </a:t>
            </a:r>
            <a:r>
              <a:rPr lang="pl-PL" dirty="0"/>
              <a:t>wszystkie dzikie </a:t>
            </a:r>
            <a:r>
              <a:rPr lang="pl-PL" dirty="0" smtClean="0"/>
              <a:t>zwierzęta</a:t>
            </a:r>
            <a:r>
              <a:rPr lang="pl-PL" dirty="0"/>
              <a:t>, </a:t>
            </a:r>
            <a:r>
              <a:rPr lang="pl-PL" dirty="0" smtClean="0"/>
              <a:t>które uczynił </a:t>
            </a:r>
            <a:r>
              <a:rPr lang="pl-PL" dirty="0"/>
              <a:t>Pan </a:t>
            </a:r>
            <a:r>
              <a:rPr lang="pl-PL" dirty="0" smtClean="0"/>
              <a:t>Bóg. </a:t>
            </a:r>
            <a:r>
              <a:rPr lang="pl-PL" sz="1600" dirty="0" smtClean="0"/>
              <a:t>Ks. Rodzaju 2, 1</a:t>
            </a:r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6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Wąż</a:t>
            </a:r>
            <a:endParaRPr lang="pl-PL" sz="6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:\Users\Komputer\AppData\Local\Microsoft\Windows\Temporary Internet Files\Content.IE5\9G17SYNO\MP9001807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55776" y="3027794"/>
            <a:ext cx="5044215" cy="331236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extLst>
            <a:ext uri="{909E8E84-426E-40DD-AFC4-6F175D3DCCD1}"/>
          </a:extLst>
        </p:spPr>
      </p:pic>
      <p:sp>
        <p:nvSpPr>
          <p:cNvPr id="4" name="Prostokąt 3"/>
          <p:cNvSpPr/>
          <p:nvPr/>
        </p:nvSpPr>
        <p:spPr>
          <a:xfrm>
            <a:off x="5436096" y="404664"/>
            <a:ext cx="352839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Wspomniany w Biblii ok.50 razy</a:t>
            </a:r>
            <a:endParaRPr lang="pl-PL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72000"/>
          </a:xfrm>
        </p:spPr>
        <p:txBody>
          <a:bodyPr>
            <a:normAutofit/>
          </a:bodyPr>
          <a:lstStyle/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Arial" pitchFamily="34" charset="0"/>
              <a:buChar char="•"/>
              <a:defRPr/>
            </a:pPr>
            <a:r>
              <a:rPr lang="pl-PL" sz="2200" dirty="0" smtClean="0">
                <a:solidFill>
                  <a:schemeClr val="tx1"/>
                </a:solidFill>
              </a:rPr>
              <a:t>To </a:t>
            </a:r>
            <a:r>
              <a:rPr lang="pl-PL" sz="2200" dirty="0">
                <a:solidFill>
                  <a:schemeClr val="tx1"/>
                </a:solidFill>
              </a:rPr>
              <a:t>się działo w </a:t>
            </a:r>
            <a:r>
              <a:rPr lang="pl-PL" sz="2200" dirty="0" err="1">
                <a:solidFill>
                  <a:schemeClr val="tx1"/>
                </a:solidFill>
              </a:rPr>
              <a:t>Betabarze</a:t>
            </a:r>
            <a:r>
              <a:rPr lang="pl-PL" sz="2200" dirty="0">
                <a:solidFill>
                  <a:schemeClr val="tx1"/>
                </a:solidFill>
              </a:rPr>
              <a:t> za Jordanem, gdzie Jan chrzcił. </a:t>
            </a:r>
            <a:r>
              <a:rPr lang="pl-PL" sz="2200" dirty="0" smtClean="0">
                <a:solidFill>
                  <a:schemeClr val="tx1"/>
                </a:solidFill>
              </a:rPr>
              <a:t>Nazajutrz </a:t>
            </a:r>
            <a:r>
              <a:rPr lang="pl-PL" sz="2200" dirty="0">
                <a:solidFill>
                  <a:schemeClr val="tx1"/>
                </a:solidFill>
              </a:rPr>
              <a:t>ujrzał Jezusa, idącego do niego, i rzekł: Oto </a:t>
            </a:r>
            <a:r>
              <a:rPr lang="pl-PL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Baranek</a:t>
            </a:r>
            <a:r>
              <a:rPr lang="pl-PL" sz="2200" dirty="0">
                <a:solidFill>
                  <a:schemeClr val="tx1"/>
                </a:solidFill>
              </a:rPr>
              <a:t> Boży, który gładzi grzech świata</a:t>
            </a:r>
            <a:r>
              <a:rPr lang="pl-PL" sz="2200" dirty="0" smtClean="0">
                <a:solidFill>
                  <a:schemeClr val="tx1"/>
                </a:solidFill>
              </a:rPr>
              <a:t>. </a:t>
            </a:r>
            <a:r>
              <a:rPr lang="pl-PL" sz="1600" dirty="0" err="1" smtClean="0">
                <a:solidFill>
                  <a:schemeClr val="tx1"/>
                </a:solidFill>
              </a:rPr>
              <a:t>Ew.Jana</a:t>
            </a:r>
            <a:r>
              <a:rPr lang="pl-PL" sz="1600" dirty="0" smtClean="0">
                <a:solidFill>
                  <a:schemeClr val="tx1"/>
                </a:solidFill>
              </a:rPr>
              <a:t> 1, 28-29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6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Baranek</a:t>
            </a:r>
            <a:endParaRPr lang="pl-PL" sz="6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6264696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/>
          </a:extLst>
        </p:spPr>
      </p:pic>
      <p:sp>
        <p:nvSpPr>
          <p:cNvPr id="4" name="Prostokąt 3"/>
          <p:cNvSpPr/>
          <p:nvPr/>
        </p:nvSpPr>
        <p:spPr>
          <a:xfrm>
            <a:off x="6156176" y="0"/>
            <a:ext cx="252028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Wspomniany w Biblii ok.250 razy</a:t>
            </a:r>
            <a:endParaRPr lang="pl-PL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400" dirty="0" smtClean="0"/>
              <a:t>A </a:t>
            </a:r>
            <a:r>
              <a:rPr lang="pl-PL" sz="2400" dirty="0"/>
              <a:t>do synów izraelskich powiedz tak: Weźcie </a:t>
            </a:r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koz</a:t>
            </a:r>
            <a:r>
              <a:rPr lang="pl-PL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ła</a:t>
            </a:r>
            <a:r>
              <a:rPr lang="pl-PL" sz="2400" dirty="0"/>
              <a:t> na ofiarę za grzech, a cielca i jagnię jednoroczne, oba bez skazy, na ofiarę całopalną, </a:t>
            </a:r>
            <a:r>
              <a:rPr lang="pl-PL" sz="1400" dirty="0" smtClean="0"/>
              <a:t>3 Księga </a:t>
            </a:r>
            <a:r>
              <a:rPr lang="pl-PL" sz="1400" smtClean="0"/>
              <a:t>Mojżeszowa 9:3</a:t>
            </a:r>
            <a:endParaRPr lang="pl-PL" sz="1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6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Kozioł</a:t>
            </a:r>
            <a:endParaRPr lang="pl-PL" sz="6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012160" y="269836"/>
            <a:ext cx="2990589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Wspomniany w Biblii 125 razy</a:t>
            </a:r>
            <a:endParaRPr lang="pl-PL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67744" y="2692915"/>
            <a:ext cx="6300192" cy="3394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sz="1600" dirty="0" smtClean="0"/>
              <a:t>27. Gdy </a:t>
            </a:r>
            <a:r>
              <a:rPr lang="pl-PL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oślica</a:t>
            </a:r>
            <a:r>
              <a:rPr lang="pl-PL" sz="1600" dirty="0"/>
              <a:t> ujrzała znowu anioła Pana, położyła się pod </a:t>
            </a:r>
            <a:r>
              <a:rPr lang="pl-PL" sz="1600" dirty="0" err="1"/>
              <a:t>Balaamem</a:t>
            </a:r>
            <a:r>
              <a:rPr lang="pl-PL" sz="1600" dirty="0"/>
              <a:t>. Rozgniewał się więc </a:t>
            </a:r>
            <a:r>
              <a:rPr lang="pl-PL" sz="1600" dirty="0" err="1"/>
              <a:t>Balaam</a:t>
            </a:r>
            <a:r>
              <a:rPr lang="pl-PL" sz="1600" dirty="0"/>
              <a:t> bardzo i zaczął okładać oślicę kijem. </a:t>
            </a:r>
            <a:r>
              <a:rPr lang="pl-PL" sz="1600" dirty="0" smtClean="0"/>
              <a:t>28. Wówczas </a:t>
            </a:r>
            <a:r>
              <a:rPr lang="pl-PL" sz="1600" dirty="0"/>
              <a:t>otworzył Pan usta </a:t>
            </a:r>
            <a:r>
              <a:rPr lang="pl-PL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oślicy</a:t>
            </a:r>
            <a:r>
              <a:rPr lang="pl-PL" sz="1600" dirty="0"/>
              <a:t>, i rzekła do </a:t>
            </a:r>
            <a:r>
              <a:rPr lang="pl-PL" sz="1600" dirty="0" err="1"/>
              <a:t>Balaama</a:t>
            </a:r>
            <a:r>
              <a:rPr lang="pl-PL" sz="1600" dirty="0"/>
              <a:t>: Cóż ci uczyniłam, żeś mnie zbił już trzy razy? </a:t>
            </a:r>
            <a:r>
              <a:rPr lang="pl-PL" sz="1600" dirty="0" smtClean="0"/>
              <a:t>29. </a:t>
            </a:r>
            <a:r>
              <a:rPr lang="pl-PL" sz="1600" dirty="0" err="1" smtClean="0"/>
              <a:t>Balaam</a:t>
            </a:r>
            <a:r>
              <a:rPr lang="pl-PL" sz="1600" dirty="0" smtClean="0"/>
              <a:t> </a:t>
            </a:r>
            <a:r>
              <a:rPr lang="pl-PL" sz="1600" dirty="0"/>
              <a:t>odpowiedział </a:t>
            </a:r>
            <a:r>
              <a:rPr lang="pl-PL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oślicy</a:t>
            </a:r>
            <a:r>
              <a:rPr lang="pl-PL" sz="1600" dirty="0"/>
              <a:t>: Dlatego, żeś sobie drwiła ze mnie. Gdybym tak miał miecz w ręku, już bym cię zabił! </a:t>
            </a:r>
            <a:r>
              <a:rPr lang="pl-PL" sz="1600" dirty="0" smtClean="0"/>
              <a:t>(…)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sz="1600" dirty="0" smtClean="0"/>
              <a:t>33. </a:t>
            </a:r>
            <a:r>
              <a:rPr lang="pl-PL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Oślica</a:t>
            </a:r>
            <a:r>
              <a:rPr lang="pl-PL" sz="1600" dirty="0" smtClean="0"/>
              <a:t> </a:t>
            </a:r>
            <a:r>
              <a:rPr lang="pl-PL" sz="1600" dirty="0"/>
              <a:t>ujrzała mnie i trzy razy usunęła się z drogi. Gdyby się nie usunęła, byłbym cię dawno zabił, a ją przy życiu zostawił. </a:t>
            </a:r>
            <a:r>
              <a:rPr lang="pl-PL" sz="1400" dirty="0" smtClean="0"/>
              <a:t>4 Księga Mojżeszowa 22:26-33</a:t>
            </a:r>
            <a:endParaRPr lang="pl-PL" sz="1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6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Osioł</a:t>
            </a:r>
            <a:endParaRPr lang="pl-PL" sz="6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619964" y="188640"/>
            <a:ext cx="352403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Wspomniany ok.130 razy</a:t>
            </a:r>
            <a:endParaRPr lang="pl-PL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72383" y="2996952"/>
            <a:ext cx="5169031" cy="3357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400" dirty="0" smtClean="0"/>
              <a:t>I </a:t>
            </a:r>
            <a:r>
              <a:rPr lang="pl-PL" sz="2400" dirty="0"/>
              <a:t>rzekł Pan do Mojżesza: Wyciągnij rękę swoją nad ziemią egipską, by przyszła </a:t>
            </a:r>
            <a:r>
              <a:rPr lang="pl-PL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szarańcza</a:t>
            </a:r>
            <a:r>
              <a:rPr lang="pl-PL" sz="2400" dirty="0"/>
              <a:t>. Niech spadnie na ziemię egipską i pożre wszelką roślinność ziemi, wszystko, co pozostawił grad. </a:t>
            </a:r>
            <a:r>
              <a:rPr lang="pl-PL" sz="1600" dirty="0" smtClean="0"/>
              <a:t>2 Księga Mojżeszowa </a:t>
            </a:r>
            <a:r>
              <a:rPr lang="pl-PL" sz="1600" dirty="0"/>
              <a:t>10:9-15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6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Szarańcza</a:t>
            </a:r>
            <a:endParaRPr lang="pl-PL" sz="6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300192" y="116632"/>
            <a:ext cx="252900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Wspomniana w Biblii ok.25 razy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2" y="3164618"/>
            <a:ext cx="5472608" cy="3166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000" dirty="0" smtClean="0"/>
              <a:t>I </a:t>
            </a:r>
            <a:r>
              <a:rPr lang="pl-PL" sz="2000" dirty="0"/>
              <a:t>stało się w owe dni, że przyszedł Jezus z Nazaretu Galilejskiego i został ochrzczony przez Jana w Jordanie. (10) I zaraz, kiedy wychodził z wody, ujrzał rozstępujące się niebiosa i Ducha nań zstępującego jako </a:t>
            </a:r>
            <a:r>
              <a:rPr lang="pl-PL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gołębica</a:t>
            </a:r>
            <a:r>
              <a:rPr lang="pl-PL" sz="2000" dirty="0"/>
              <a:t>. </a:t>
            </a:r>
            <a:r>
              <a:rPr lang="pl-PL" sz="1400" dirty="0"/>
              <a:t>Ew. Marka </a:t>
            </a:r>
            <a:r>
              <a:rPr lang="pl-PL" sz="1400" dirty="0" smtClean="0"/>
              <a:t>1:9</a:t>
            </a:r>
            <a:endParaRPr lang="pl-PL" sz="1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6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Gołąb</a:t>
            </a:r>
            <a:endParaRPr lang="pl-PL" sz="6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652119" y="404665"/>
            <a:ext cx="3024337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Wspomniany w Biblii ok.20 razy</a:t>
            </a:r>
            <a:endParaRPr lang="pl-PL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946250" cy="3163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000" dirty="0"/>
              <a:t>Niechże więc ta dziewczyna, do której powiem: Nachyl dzban twój, proszę, abym się napił, a ona powie: Pij, i </a:t>
            </a:r>
            <a:r>
              <a:rPr lang="pl-PL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wielbłądy</a:t>
            </a:r>
            <a:r>
              <a:rPr lang="pl-PL" sz="2000" dirty="0"/>
              <a:t> twoje też napoję - będzie tą, którą przeznaczyłeś dla sługi swego, dla Izaaka, a ja po tym poznam, że okazałeś łaskę panu mojemu. </a:t>
            </a:r>
            <a:r>
              <a:rPr lang="pl-PL" sz="1400" dirty="0"/>
              <a:t>Ks. Rodzaju </a:t>
            </a:r>
            <a:r>
              <a:rPr lang="pl-PL" sz="1400" dirty="0" smtClean="0"/>
              <a:t>24:14</a:t>
            </a:r>
            <a:endParaRPr lang="pl-PL" sz="1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Wielbłąd</a:t>
            </a:r>
            <a:endParaRPr lang="pl-PL" sz="660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012160" y="332656"/>
            <a:ext cx="322918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Wspomniany w Biblii ok.60 razy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2" y="2967609"/>
            <a:ext cx="5444953" cy="3217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201</TotalTime>
  <Words>438</Words>
  <Application>Microsoft Office PowerPoint</Application>
  <PresentationFormat>Pokaz na ekranie (4:3)</PresentationFormat>
  <Paragraphs>19</Paragraphs>
  <Slides>15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Szablon projektu</vt:lpstr>
      </vt:variant>
      <vt:variant>
        <vt:i4>6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6" baseType="lpstr">
      <vt:lpstr>Constantia</vt:lpstr>
      <vt:lpstr>Arial</vt:lpstr>
      <vt:lpstr>Wingdings 2</vt:lpstr>
      <vt:lpstr>Calibri</vt:lpstr>
      <vt:lpstr>Papier</vt:lpstr>
      <vt:lpstr>Papier</vt:lpstr>
      <vt:lpstr>Papier</vt:lpstr>
      <vt:lpstr>Papier</vt:lpstr>
      <vt:lpstr>Papier</vt:lpstr>
      <vt:lpstr>Papier</vt:lpstr>
      <vt:lpstr>Wykres programu Microsoft Excel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Prezentację wykonał: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Komputer</dc:creator>
  <cp:lastModifiedBy>Elżbieta Bednarz</cp:lastModifiedBy>
  <cp:revision>19</cp:revision>
  <dcterms:created xsi:type="dcterms:W3CDTF">2011-10-08T14:09:38Z</dcterms:created>
  <dcterms:modified xsi:type="dcterms:W3CDTF">2011-12-20T19:07:11Z</dcterms:modified>
</cp:coreProperties>
</file>